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autoCompressPictures="0">
  <p:sldMasterIdLst>
    <p:sldMasterId id="2147483760" r:id="rId4"/>
  </p:sldMasterIdLst>
  <p:sldIdLst>
    <p:sldId id="256" r:id="rId5"/>
    <p:sldId id="277" r:id="rId6"/>
    <p:sldId id="262" r:id="rId7"/>
    <p:sldId id="266" r:id="rId8"/>
    <p:sldId id="270" r:id="rId9"/>
    <p:sldId id="278" r:id="rId10"/>
    <p:sldId id="267" r:id="rId11"/>
    <p:sldId id="275" r:id="rId12"/>
    <p:sldId id="279" r:id="rId13"/>
    <p:sldId id="268" r:id="rId14"/>
    <p:sldId id="282" r:id="rId15"/>
    <p:sldId id="283" r:id="rId16"/>
    <p:sldId id="284" r:id="rId17"/>
    <p:sldId id="285" r:id="rId18"/>
    <p:sldId id="281" r:id="rId19"/>
    <p:sldId id="280" r:id="rId20"/>
    <p:sldId id="272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0B91D"/>
    <a:srgbClr val="A4A5B3"/>
    <a:srgbClr val="202DA5"/>
    <a:srgbClr val="1D40D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3" autoAdjust="0"/>
    <p:restoredTop sz="94607" autoAdjust="0"/>
  </p:normalViewPr>
  <p:slideViewPr>
    <p:cSldViewPr snapToGrid="0">
      <p:cViewPr varScale="1">
        <p:scale>
          <a:sx n="112" d="100"/>
          <a:sy n="112" d="100"/>
        </p:scale>
        <p:origin x="616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Title-GrommetsCombine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51120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mage panoramiqu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36220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re et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6204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tion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58670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13737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e nom 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532689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rai ou faux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1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882621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211062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4547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82105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973952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BFA754-D5C3-4E66-96A6-867B257F58DC}" type="datetimeFigureOut">
              <a:rPr lang="en-US" smtClean="0"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84065D-F351-4B03-BD91-D8A6B8D4B362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52168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1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1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066052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186227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02114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97326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3363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HD-PanelContent-GrommetsCombined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4/9/19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289367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61" r:id="rId1"/>
    <p:sldLayoutId id="2147483762" r:id="rId2"/>
    <p:sldLayoutId id="2147483763" r:id="rId3"/>
    <p:sldLayoutId id="2147483764" r:id="rId4"/>
    <p:sldLayoutId id="2147483765" r:id="rId5"/>
    <p:sldLayoutId id="2147483766" r:id="rId6"/>
    <p:sldLayoutId id="2147483767" r:id="rId7"/>
    <p:sldLayoutId id="2147483768" r:id="rId8"/>
    <p:sldLayoutId id="2147483769" r:id="rId9"/>
    <p:sldLayoutId id="2147483770" r:id="rId10"/>
    <p:sldLayoutId id="2147483771" r:id="rId11"/>
    <p:sldLayoutId id="2147483772" r:id="rId12"/>
    <p:sldLayoutId id="2147483773" r:id="rId13"/>
    <p:sldLayoutId id="2147483774" r:id="rId14"/>
    <p:sldLayoutId id="2147483775" r:id="rId15"/>
    <p:sldLayoutId id="2147483776" r:id="rId16"/>
    <p:sldLayoutId id="21474837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7" Type="http://schemas.openxmlformats.org/officeDocument/2006/relationships/image" Target="../media/image11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svg"/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8.png"/><Relationship Id="rId5" Type="http://schemas.openxmlformats.org/officeDocument/2006/relationships/image" Target="../media/image17.svg"/><Relationship Id="rId4" Type="http://schemas.openxmlformats.org/officeDocument/2006/relationships/image" Target="../media/image16.png"/><Relationship Id="rId9" Type="http://schemas.openxmlformats.org/officeDocument/2006/relationships/image" Target="../media/image21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lumière, extérieur, trafic, ciel&#10;&#10;Description générée automatiquement">
            <a:extLst>
              <a:ext uri="{FF2B5EF4-FFF2-40B4-BE49-F238E27FC236}">
                <a16:creationId xmlns:a16="http://schemas.microsoft.com/office/drawing/2014/main" id="{C318D16F-621E-5C49-8B15-0254CE076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4" b="3295"/>
          <a:stretch/>
        </p:blipFill>
        <p:spPr>
          <a:xfrm>
            <a:off x="0" y="-260997"/>
            <a:ext cx="12192000" cy="7295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86300" y="914400"/>
            <a:ext cx="6584306" cy="2286003"/>
          </a:xfrm>
        </p:spPr>
        <p:txBody>
          <a:bodyPr>
            <a:noAutofit/>
          </a:bodyPr>
          <a:lstStyle/>
          <a:p>
            <a:r>
              <a:rPr lang="fr-CA" sz="4000" b="1" dirty="0">
                <a:solidFill>
                  <a:schemeClr val="bg1"/>
                </a:solidFill>
              </a:rPr>
              <a:t> Gestionnaire artériel –  </a:t>
            </a:r>
            <a:br>
              <a:rPr lang="fr-CA" sz="4000" b="1" dirty="0">
                <a:solidFill>
                  <a:schemeClr val="bg1"/>
                </a:solidFill>
              </a:rPr>
            </a:br>
            <a:r>
              <a:rPr lang="fr-CA" sz="4000" dirty="0">
                <a:solidFill>
                  <a:schemeClr val="bg1"/>
                </a:solidFill>
              </a:rPr>
              <a:t>Rendre accessible aux usagers les informations des interventions en temps réel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5370FC1-A32E-43A6-9E96-92974CB54F2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4936" y="3657598"/>
            <a:ext cx="6815669" cy="1320802"/>
          </a:xfrm>
        </p:spPr>
        <p:txBody>
          <a:bodyPr>
            <a:normAutofit/>
          </a:bodyPr>
          <a:lstStyle/>
          <a:p>
            <a:r>
              <a:rPr lang="fr-CA" sz="2400" b="1" dirty="0">
                <a:solidFill>
                  <a:schemeClr val="bg1"/>
                </a:solidFill>
              </a:rPr>
              <a:t>Quatuor de choc</a:t>
            </a:r>
          </a:p>
          <a:p>
            <a:r>
              <a:rPr lang="fr-CA" sz="2400" dirty="0">
                <a:solidFill>
                  <a:schemeClr val="bg1"/>
                </a:solidFill>
              </a:rPr>
              <a:t>Polytechnique de Montréal</a:t>
            </a:r>
          </a:p>
          <a:p>
            <a:endParaRPr lang="fr-CA" dirty="0">
              <a:solidFill>
                <a:schemeClr val="bg1"/>
              </a:solidFill>
            </a:endParaRP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0ECFCC-0CE6-7E46-858F-C79C8C1C0CA1}"/>
              </a:ext>
            </a:extLst>
          </p:cNvPr>
          <p:cNvSpPr txBox="1"/>
          <p:nvPr/>
        </p:nvSpPr>
        <p:spPr>
          <a:xfrm>
            <a:off x="8706678" y="6482042"/>
            <a:ext cx="348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54</a:t>
            </a:r>
            <a:r>
              <a:rPr lang="fr-CA" baseline="30000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 congrès de l’</a:t>
            </a:r>
            <a:r>
              <a:rPr lang="fr-CA" dirty="0" err="1">
                <a:solidFill>
                  <a:schemeClr val="bg1"/>
                </a:solidFill>
              </a:rPr>
              <a:t>AQTr</a:t>
            </a:r>
            <a:r>
              <a:rPr lang="fr-CA" dirty="0">
                <a:solidFill>
                  <a:schemeClr val="bg1"/>
                </a:solidFill>
              </a:rPr>
              <a:t>, Avril 2019</a:t>
            </a:r>
          </a:p>
        </p:txBody>
      </p:sp>
    </p:spTree>
    <p:extLst>
      <p:ext uri="{BB962C8B-B14F-4D97-AF65-F5344CB8AC3E}">
        <p14:creationId xmlns:p14="http://schemas.microsoft.com/office/powerpoint/2010/main" val="9699134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068CF08-7982-6044-BA3D-4BB1D7340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Application multiplateforme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D4B55A98-338B-4E44-B88C-A5FE4124EF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FONCTIONNALITÉS : 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Envoyer une </a:t>
            </a:r>
            <a:r>
              <a:rPr lang="fr-CA" b="1" dirty="0">
                <a:solidFill>
                  <a:schemeClr val="bg1"/>
                </a:solidFill>
              </a:rPr>
              <a:t>notification</a:t>
            </a:r>
            <a:r>
              <a:rPr lang="fr-CA" dirty="0">
                <a:solidFill>
                  <a:schemeClr val="bg1"/>
                </a:solidFill>
              </a:rPr>
              <a:t> à l’usager de la route en temps réel pour l’avertir qu’il y a un intervention en cours seulement lorsque l’intersection est proche de sa position.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Permette à l’usager de </a:t>
            </a:r>
            <a:r>
              <a:rPr lang="fr-CA" b="1" dirty="0">
                <a:solidFill>
                  <a:schemeClr val="bg1"/>
                </a:solidFill>
              </a:rPr>
              <a:t>signaler son mécontentement </a:t>
            </a:r>
            <a:r>
              <a:rPr lang="fr-CA" dirty="0">
                <a:solidFill>
                  <a:schemeClr val="bg1"/>
                </a:solidFill>
              </a:rPr>
              <a:t>en temps réel lorsque l’attente à un feux de circulation est trop long.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Permettre à l’usager de rédiger une </a:t>
            </a:r>
            <a:r>
              <a:rPr lang="fr-CA" b="1" dirty="0">
                <a:solidFill>
                  <a:schemeClr val="bg1"/>
                </a:solidFill>
              </a:rPr>
              <a:t>plainte plus détaillée </a:t>
            </a:r>
            <a:r>
              <a:rPr lang="fr-CA" dirty="0">
                <a:solidFill>
                  <a:schemeClr val="bg1"/>
                </a:solidFill>
              </a:rPr>
              <a:t>de son mécontentement à un feux de circulation.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D0152BC-4E5B-2743-8E3B-5D12840B7654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16E507F5-5328-DF4B-A1E8-A51E31498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43066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F14267-8076-494F-AC8B-2CBB0AD6E7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Outils disponibles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F9BC675-F790-7146-85EA-C8CA687D08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Géolocalisation en temps réel des interventions sur le réseau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Notification adaptée à la position de l’usager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Évaluation rapide du temps d’attente au feu de l’usager</a:t>
            </a:r>
          </a:p>
          <a:p>
            <a:pPr marL="457200" indent="-457200">
              <a:buFont typeface="+mj-lt"/>
              <a:buAutoNum type="arabicPeriod"/>
            </a:pPr>
            <a:r>
              <a:rPr lang="fr-CA" dirty="0">
                <a:solidFill>
                  <a:schemeClr val="bg1"/>
                </a:solidFill>
              </a:rPr>
              <a:t>Formulaire de plainte détaillé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BDB30150-7AD4-FC4B-8D9B-741207360B95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C8051173-28F6-F348-B6D1-8ACF73B212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85662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3E1AB25-7C46-4044-8EF1-578AD82990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84" y="982132"/>
            <a:ext cx="8426814" cy="1303867"/>
          </a:xfrm>
        </p:spPr>
        <p:txBody>
          <a:bodyPr>
            <a:normAutofit/>
          </a:bodyPr>
          <a:lstStyle/>
          <a:p>
            <a:r>
              <a:rPr lang="fr-CA" sz="3800" dirty="0">
                <a:solidFill>
                  <a:schemeClr val="bg1"/>
                </a:solidFill>
              </a:rPr>
              <a:t>Géolocalisation en temps réel des interventions sur le réseau</a:t>
            </a:r>
            <a:endParaRPr lang="fr-CA" sz="3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348C57-FEA0-3E4E-83B5-D11CEBD140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A1EBE4E0-B1DD-5D4E-B16A-5F9022D3684C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3AF7F505-D5C2-624F-98BE-E42CAD6D91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60072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33FE945-6141-D04D-B2D0-0EAAEB6561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84" y="982132"/>
            <a:ext cx="8426814" cy="1303867"/>
          </a:xfrm>
        </p:spPr>
        <p:txBody>
          <a:bodyPr>
            <a:normAutofit/>
          </a:bodyPr>
          <a:lstStyle/>
          <a:p>
            <a:r>
              <a:rPr lang="fr-CA" sz="3800" dirty="0">
                <a:solidFill>
                  <a:schemeClr val="bg1"/>
                </a:solidFill>
              </a:rPr>
              <a:t>Notification adaptée à la position de l’usager</a:t>
            </a:r>
            <a:endParaRPr lang="fr-CA" sz="3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009D6375-7BEC-B34A-A850-0F66A51865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0321A153-004F-584E-A24A-3B95F5B77835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F2A26FFB-6894-C14F-B7B6-CA9CC9E037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01417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C0A45E7-8D92-DE45-819C-DAD95CD95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69783" y="982132"/>
            <a:ext cx="8426813" cy="1303867"/>
          </a:xfrm>
        </p:spPr>
        <p:txBody>
          <a:bodyPr>
            <a:noAutofit/>
          </a:bodyPr>
          <a:lstStyle/>
          <a:p>
            <a:r>
              <a:rPr lang="fr-CA" sz="3800" dirty="0">
                <a:solidFill>
                  <a:schemeClr val="bg1"/>
                </a:solidFill>
              </a:rPr>
              <a:t>Évaluation rapide du temps d’attente au feu de l’usager</a:t>
            </a:r>
            <a:endParaRPr lang="fr-CA" sz="3800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0239C65-B1D5-C943-9F5A-DAA5F8F0CA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CA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9A560969-25AD-8149-94A4-8DAD40E0D360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6EDB0053-C8F9-0049-9F9C-30774BA0E2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35262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E2DD0E0-ACFC-9446-B82B-7CA58F7698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Formulaire de plainte détaillé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3A8F4CB3-25C3-0240-86DC-16BBEC142898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Internet">
            <a:extLst>
              <a:ext uri="{FF2B5EF4-FFF2-40B4-BE49-F238E27FC236}">
                <a16:creationId xmlns:a16="http://schemas.microsoft.com/office/drawing/2014/main" id="{F674AA69-3F14-B743-B84F-441A80DB76F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  <p:pic>
        <p:nvPicPr>
          <p:cNvPr id="11" name="Espace réservé du contenu 10" descr="Une image contenant capture d’écran&#10;&#10;Description générée automatiquement">
            <a:extLst>
              <a:ext uri="{FF2B5EF4-FFF2-40B4-BE49-F238E27FC236}">
                <a16:creationId xmlns:a16="http://schemas.microsoft.com/office/drawing/2014/main" id="{4D4C3BDC-E764-8647-A91B-89724783E2B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2214515" y="2528699"/>
            <a:ext cx="7762969" cy="3677792"/>
          </a:xfrm>
        </p:spPr>
      </p:pic>
    </p:spTree>
    <p:extLst>
      <p:ext uri="{BB962C8B-B14F-4D97-AF65-F5344CB8AC3E}">
        <p14:creationId xmlns:p14="http://schemas.microsoft.com/office/powerpoint/2010/main" val="17245501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4B96E9B-F092-BC4B-BA27-4791BE6620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CA" dirty="0">
                <a:solidFill>
                  <a:schemeClr val="bg1"/>
                </a:solidFill>
              </a:rPr>
              <a:t>Organisation de la base de données</a:t>
            </a:r>
          </a:p>
        </p:txBody>
      </p:sp>
      <p:pic>
        <p:nvPicPr>
          <p:cNvPr id="4" name="Espace réservé du contenu 3">
            <a:extLst>
              <a:ext uri="{FF2B5EF4-FFF2-40B4-BE49-F238E27FC236}">
                <a16:creationId xmlns:a16="http://schemas.microsoft.com/office/drawing/2014/main" id="{B24414E0-BDF5-E446-B45E-771DF0B9230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295400" y="2774395"/>
            <a:ext cx="9601200" cy="2884010"/>
          </a:xfrm>
          <a:prstGeom prst="rect">
            <a:avLst/>
          </a:prstGeom>
        </p:spPr>
      </p:pic>
      <p:sp>
        <p:nvSpPr>
          <p:cNvPr id="5" name="Ellipse 4">
            <a:extLst>
              <a:ext uri="{FF2B5EF4-FFF2-40B4-BE49-F238E27FC236}">
                <a16:creationId xmlns:a16="http://schemas.microsoft.com/office/drawing/2014/main" id="{EC9DF5B1-A4F9-544B-9A05-500C9E04C49C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6" name="Graphique 5" descr="Internet">
            <a:extLst>
              <a:ext uri="{FF2B5EF4-FFF2-40B4-BE49-F238E27FC236}">
                <a16:creationId xmlns:a16="http://schemas.microsoft.com/office/drawing/2014/main" id="{F0E11796-19C8-4C44-989B-0983C17513B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422862" y="1239515"/>
            <a:ext cx="792000" cy="792000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87A232B3-47DD-B840-8AA7-AA72B84149BC}"/>
              </a:ext>
            </a:extLst>
          </p:cNvPr>
          <p:cNvSpPr txBox="1"/>
          <p:nvPr/>
        </p:nvSpPr>
        <p:spPr>
          <a:xfrm>
            <a:off x="1422862" y="5875868"/>
            <a:ext cx="91841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Données provenant de : Données ouvertes Ville de Québec &amp; Interventions du gestionnaire artériel</a:t>
            </a:r>
          </a:p>
        </p:txBody>
      </p:sp>
    </p:spTree>
    <p:extLst>
      <p:ext uri="{BB962C8B-B14F-4D97-AF65-F5344CB8AC3E}">
        <p14:creationId xmlns:p14="http://schemas.microsoft.com/office/powerpoint/2010/main" val="20219869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lumière, extérieur, trafic, ciel&#10;&#10;Description générée automatiquement">
            <a:extLst>
              <a:ext uri="{FF2B5EF4-FFF2-40B4-BE49-F238E27FC236}">
                <a16:creationId xmlns:a16="http://schemas.microsoft.com/office/drawing/2014/main" id="{C318D16F-621E-5C49-8B15-0254CE07614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6684" b="3295"/>
          <a:stretch/>
        </p:blipFill>
        <p:spPr>
          <a:xfrm>
            <a:off x="0" y="-260997"/>
            <a:ext cx="12192000" cy="729532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4774D57-151E-4936-9AF4-E70073D4EB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454937" y="914400"/>
            <a:ext cx="6815669" cy="2286003"/>
          </a:xfrm>
        </p:spPr>
        <p:txBody>
          <a:bodyPr>
            <a:noAutofit/>
          </a:bodyPr>
          <a:lstStyle/>
          <a:p>
            <a:r>
              <a:rPr lang="en-US" sz="6000" dirty="0">
                <a:solidFill>
                  <a:schemeClr val="bg1"/>
                </a:solidFill>
              </a:rPr>
              <a:t>MERCI !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40ECFCC-0CE6-7E46-858F-C79C8C1C0CA1}"/>
              </a:ext>
            </a:extLst>
          </p:cNvPr>
          <p:cNvSpPr txBox="1"/>
          <p:nvPr/>
        </p:nvSpPr>
        <p:spPr>
          <a:xfrm>
            <a:off x="8706678" y="6482042"/>
            <a:ext cx="34853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dirty="0">
                <a:solidFill>
                  <a:schemeClr val="bg1"/>
                </a:solidFill>
              </a:rPr>
              <a:t>54</a:t>
            </a:r>
            <a:r>
              <a:rPr lang="fr-CA" baseline="30000" dirty="0">
                <a:solidFill>
                  <a:schemeClr val="bg1"/>
                </a:solidFill>
              </a:rPr>
              <a:t>e</a:t>
            </a:r>
            <a:r>
              <a:rPr lang="fr-CA" dirty="0">
                <a:solidFill>
                  <a:schemeClr val="bg1"/>
                </a:solidFill>
              </a:rPr>
              <a:t> congrès de l’</a:t>
            </a:r>
            <a:r>
              <a:rPr lang="fr-CA" dirty="0" err="1">
                <a:solidFill>
                  <a:schemeClr val="bg1"/>
                </a:solidFill>
              </a:rPr>
              <a:t>AQTr</a:t>
            </a:r>
            <a:r>
              <a:rPr lang="fr-CA" dirty="0">
                <a:solidFill>
                  <a:schemeClr val="bg1"/>
                </a:solidFill>
              </a:rPr>
              <a:t>, Avril 2019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274CC511-7CA0-1B40-B07F-09CB57662FD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54936" y="3657598"/>
            <a:ext cx="6815669" cy="1320802"/>
          </a:xfrm>
        </p:spPr>
        <p:txBody>
          <a:bodyPr>
            <a:normAutofit/>
          </a:bodyPr>
          <a:lstStyle/>
          <a:p>
            <a:r>
              <a:rPr lang="fr-CA" sz="2400" b="1" dirty="0">
                <a:solidFill>
                  <a:schemeClr val="bg1"/>
                </a:solidFill>
              </a:rPr>
              <a:t>Quatuor de choc</a:t>
            </a:r>
          </a:p>
          <a:p>
            <a:r>
              <a:rPr lang="fr-CA" sz="2400" dirty="0">
                <a:solidFill>
                  <a:schemeClr val="bg1"/>
                </a:solidFill>
              </a:rPr>
              <a:t>Polytechnique de Montréal</a:t>
            </a:r>
          </a:p>
          <a:p>
            <a:endParaRPr lang="fr-CA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04271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788B1FC-E5B5-C447-BB21-6D7C69D9EF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Élaboration des solutions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E1F21B-8FEF-334D-BE14-512C3386A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OBJECTIFS : </a:t>
            </a:r>
          </a:p>
          <a:p>
            <a:r>
              <a:rPr lang="fr-CA" dirty="0">
                <a:solidFill>
                  <a:schemeClr val="bg1"/>
                </a:solidFill>
              </a:rPr>
              <a:t>Informer les usagers des interventions sur les feux en temps réel sur le réseau</a:t>
            </a:r>
          </a:p>
          <a:p>
            <a:r>
              <a:rPr lang="fr-CA" dirty="0">
                <a:solidFill>
                  <a:schemeClr val="bg1"/>
                </a:solidFill>
              </a:rPr>
              <a:t>Connaitre l’opinion de l’usager pour mieux adapter les interventions</a:t>
            </a:r>
          </a:p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VISION : </a:t>
            </a:r>
          </a:p>
          <a:p>
            <a:r>
              <a:rPr lang="fr-CA" dirty="0">
                <a:solidFill>
                  <a:schemeClr val="bg1"/>
                </a:solidFill>
              </a:rPr>
              <a:t>Important d’écouter les usagers </a:t>
            </a:r>
          </a:p>
          <a:p>
            <a:r>
              <a:rPr lang="fr-CA" dirty="0">
                <a:solidFill>
                  <a:schemeClr val="bg1"/>
                </a:solidFill>
              </a:rPr>
              <a:t>Élaborer des solutions pour rejoindre le plus d’usagers possible</a:t>
            </a:r>
          </a:p>
        </p:txBody>
      </p:sp>
    </p:spTree>
    <p:extLst>
      <p:ext uri="{BB962C8B-B14F-4D97-AF65-F5344CB8AC3E}">
        <p14:creationId xmlns:p14="http://schemas.microsoft.com/office/powerpoint/2010/main" val="24008356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C7DE69-9246-4C6D-B903-F8ACF4C0E8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solidFill>
                  <a:srgbClr val="262626"/>
                </a:solidFill>
              </a:rPr>
              <a:t>SOLUTIONS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FC6A96E1-0705-DE40-98F4-54C87A620DD4}"/>
              </a:ext>
            </a:extLst>
          </p:cNvPr>
          <p:cNvSpPr>
            <a:spLocks noChangeAspect="1"/>
          </p:cNvSpPr>
          <p:nvPr/>
        </p:nvSpPr>
        <p:spPr>
          <a:xfrm>
            <a:off x="1750462" y="2857753"/>
            <a:ext cx="1440000" cy="1440000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sp>
        <p:nvSpPr>
          <p:cNvPr id="6" name="Ellipse 5">
            <a:extLst>
              <a:ext uri="{FF2B5EF4-FFF2-40B4-BE49-F238E27FC236}">
                <a16:creationId xmlns:a16="http://schemas.microsoft.com/office/drawing/2014/main" id="{14836414-DB28-A040-8D08-FBC1EFC7A43A}"/>
              </a:ext>
            </a:extLst>
          </p:cNvPr>
          <p:cNvSpPr>
            <a:spLocks noChangeAspect="1"/>
          </p:cNvSpPr>
          <p:nvPr/>
        </p:nvSpPr>
        <p:spPr>
          <a:xfrm>
            <a:off x="5376000" y="2857753"/>
            <a:ext cx="1440000" cy="1440000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C6E110C0-E7B5-B648-914B-81811776B7CB}"/>
              </a:ext>
            </a:extLst>
          </p:cNvPr>
          <p:cNvSpPr>
            <a:spLocks noChangeAspect="1"/>
          </p:cNvSpPr>
          <p:nvPr/>
        </p:nvSpPr>
        <p:spPr>
          <a:xfrm>
            <a:off x="9001538" y="2857753"/>
            <a:ext cx="1440000" cy="1440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56117869-4633-FA43-A348-CBAF3E8CCE67}"/>
              </a:ext>
            </a:extLst>
          </p:cNvPr>
          <p:cNvSpPr txBox="1"/>
          <p:nvPr/>
        </p:nvSpPr>
        <p:spPr>
          <a:xfrm>
            <a:off x="1098862" y="4558752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/>
                </a:solidFill>
              </a:rPr>
              <a:t>Panneaux à messages variables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D02EFC86-B67E-6E4C-8859-DB4ECE54E12D}"/>
              </a:ext>
            </a:extLst>
          </p:cNvPr>
          <p:cNvSpPr txBox="1"/>
          <p:nvPr/>
        </p:nvSpPr>
        <p:spPr>
          <a:xfrm>
            <a:off x="4724400" y="4558751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/>
                </a:solidFill>
              </a:rPr>
              <a:t>Boutons interactifs pour piétons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AD816231-423F-594F-A613-5BC8C8A19357}"/>
              </a:ext>
            </a:extLst>
          </p:cNvPr>
          <p:cNvSpPr txBox="1"/>
          <p:nvPr/>
        </p:nvSpPr>
        <p:spPr>
          <a:xfrm>
            <a:off x="8349938" y="4558750"/>
            <a:ext cx="2743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CA" sz="2400" dirty="0">
                <a:solidFill>
                  <a:schemeClr val="bg1"/>
                </a:solidFill>
              </a:rPr>
              <a:t>Application multiplateforme</a:t>
            </a:r>
          </a:p>
        </p:txBody>
      </p:sp>
      <p:pic>
        <p:nvPicPr>
          <p:cNvPr id="14" name="Graphique 13" descr="Publicité">
            <a:extLst>
              <a:ext uri="{FF2B5EF4-FFF2-40B4-BE49-F238E27FC236}">
                <a16:creationId xmlns:a16="http://schemas.microsoft.com/office/drawing/2014/main" id="{C5368B44-C19C-654E-82A2-99FFDE3C73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2012906" y="3120553"/>
            <a:ext cx="914400" cy="914400"/>
          </a:xfrm>
          <a:prstGeom prst="rect">
            <a:avLst/>
          </a:prstGeom>
        </p:spPr>
      </p:pic>
      <p:pic>
        <p:nvPicPr>
          <p:cNvPr id="18" name="Graphique 17" descr="Internet">
            <a:extLst>
              <a:ext uri="{FF2B5EF4-FFF2-40B4-BE49-F238E27FC236}">
                <a16:creationId xmlns:a16="http://schemas.microsoft.com/office/drawing/2014/main" id="{E61FFAB3-C75C-0743-83C2-513809678DC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9264338" y="3125112"/>
            <a:ext cx="914400" cy="914400"/>
          </a:xfrm>
          <a:prstGeom prst="rect">
            <a:avLst/>
          </a:prstGeom>
        </p:spPr>
      </p:pic>
      <p:pic>
        <p:nvPicPr>
          <p:cNvPr id="22" name="Graphique 21" descr="Feux de circulation routière">
            <a:extLst>
              <a:ext uri="{FF2B5EF4-FFF2-40B4-BE49-F238E27FC236}">
                <a16:creationId xmlns:a16="http://schemas.microsoft.com/office/drawing/2014/main" id="{65038393-33E7-2340-94B9-590F959997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638800" y="3120553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6498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7A6E3FF-2147-4540-81B2-B2DB19DCFF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Panneaux à messages variables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4971A9E-29BA-3F40-AE48-95A800100D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FONCTIONNALITÉS :</a:t>
            </a:r>
          </a:p>
          <a:p>
            <a:r>
              <a:rPr lang="fr-CA" dirty="0">
                <a:solidFill>
                  <a:schemeClr val="bg1"/>
                </a:solidFill>
              </a:rPr>
              <a:t>Utiliser des panneaux à messages variables installés près des intersections pour avertir les usagers lorsqu’il y a un intervention en cours.</a:t>
            </a:r>
          </a:p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AVANTAGES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Rendre l’informations accessibles aux usagers qui n’ont pas accès ou qui ne regardent pas leur téléphone cellulaire.</a:t>
            </a:r>
          </a:p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INCONVÉNIENTS :</a:t>
            </a:r>
          </a:p>
          <a:p>
            <a:r>
              <a:rPr lang="fr-CA" dirty="0">
                <a:solidFill>
                  <a:schemeClr val="bg1"/>
                </a:solidFill>
              </a:rPr>
              <a:t>Coûts de l’achat, de l’installation et de la maintenance des panneaux.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817DC627-D629-6C4A-A347-4882767D5DF1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Publicité">
            <a:extLst>
              <a:ext uri="{FF2B5EF4-FFF2-40B4-BE49-F238E27FC236}">
                <a16:creationId xmlns:a16="http://schemas.microsoft.com/office/drawing/2014/main" id="{3FB13C87-CCB5-C34F-BF48-4C8CA34856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8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112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 5" descr="Une image contenant ciel, route, passage, scène&#10;&#10;Description générée automatiquement">
            <a:extLst>
              <a:ext uri="{FF2B5EF4-FFF2-40B4-BE49-F238E27FC236}">
                <a16:creationId xmlns:a16="http://schemas.microsoft.com/office/drawing/2014/main" id="{9B42038F-71BF-D647-B595-7D8A7E3DAE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3869"/>
            <a:ext cx="12192000" cy="6570262"/>
          </a:xfrm>
          <a:prstGeom prst="rect">
            <a:avLst/>
          </a:prstGeom>
        </p:spPr>
      </p:pic>
      <p:sp>
        <p:nvSpPr>
          <p:cNvPr id="14" name="Cylindre 13">
            <a:extLst>
              <a:ext uri="{FF2B5EF4-FFF2-40B4-BE49-F238E27FC236}">
                <a16:creationId xmlns:a16="http://schemas.microsoft.com/office/drawing/2014/main" id="{038233EE-A4FB-4943-A99C-3727B4DA2462}"/>
              </a:ext>
            </a:extLst>
          </p:cNvPr>
          <p:cNvSpPr/>
          <p:nvPr/>
        </p:nvSpPr>
        <p:spPr>
          <a:xfrm>
            <a:off x="10578912" y="2928730"/>
            <a:ext cx="102340" cy="1537253"/>
          </a:xfrm>
          <a:prstGeom prst="can">
            <a:avLst/>
          </a:prstGeom>
          <a:solidFill>
            <a:schemeClr val="bg2">
              <a:lumMod val="75000"/>
              <a:lumOff val="25000"/>
            </a:schemeClr>
          </a:solidFill>
          <a:ln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563B364-73BD-5A48-B5DB-321CE4D5A6F8}"/>
              </a:ext>
            </a:extLst>
          </p:cNvPr>
          <p:cNvSpPr/>
          <p:nvPr/>
        </p:nvSpPr>
        <p:spPr>
          <a:xfrm>
            <a:off x="9836427" y="2302567"/>
            <a:ext cx="1584358" cy="818320"/>
          </a:xfrm>
          <a:prstGeom prst="rect">
            <a:avLst/>
          </a:prstGeom>
          <a:solidFill>
            <a:schemeClr val="bg2"/>
          </a:solidFill>
          <a:ln>
            <a:solidFill>
              <a:schemeClr val="bg1">
                <a:lumMod val="95000"/>
                <a:lumOff val="5000"/>
              </a:schemeClr>
            </a:solidFill>
          </a:ln>
          <a:scene3d>
            <a:camera prst="perspectiveLeft"/>
            <a:lightRig rig="threePt" dir="t"/>
          </a:scene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CA" sz="1600" dirty="0">
                <a:solidFill>
                  <a:schemeClr val="accent1">
                    <a:lumMod val="75000"/>
                  </a:schemeClr>
                </a:solidFill>
                <a:latin typeface="Century Gothic" panose="020B0502020202020204" pitchFamily="34" charset="0"/>
                <a:cs typeface="Castellar" panose="020F0502020204030204" pitchFamily="34" charset="0"/>
              </a:rPr>
              <a:t>INTERVENTION AU FEU EN COURS</a:t>
            </a:r>
          </a:p>
        </p:txBody>
      </p:sp>
    </p:spTree>
    <p:extLst>
      <p:ext uri="{BB962C8B-B14F-4D97-AF65-F5344CB8AC3E}">
        <p14:creationId xmlns:p14="http://schemas.microsoft.com/office/powerpoint/2010/main" val="38936889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8EB9FD2-1A87-A246-8DF3-9948DF8289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CA" dirty="0">
                <a:solidFill>
                  <a:schemeClr val="bg1"/>
                </a:solidFill>
              </a:rPr>
              <a:t>Panneaux à messages variables</a:t>
            </a:r>
            <a:endParaRPr lang="fr-CA" dirty="0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5D38AA6-DB62-AB43-A35A-17C6743FE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INFORMATIONS SUPPLÉMENTAIRES :</a:t>
            </a:r>
          </a:p>
          <a:p>
            <a:r>
              <a:rPr lang="fr-CA" dirty="0">
                <a:solidFill>
                  <a:schemeClr val="bg1"/>
                </a:solidFill>
              </a:rPr>
              <a:t>Installation graduelle des panneaux à messages variables</a:t>
            </a:r>
          </a:p>
          <a:p>
            <a:r>
              <a:rPr lang="fr-CA" dirty="0">
                <a:solidFill>
                  <a:schemeClr val="bg1"/>
                </a:solidFill>
              </a:rPr>
              <a:t>Cibler principalement les intersections les plus achalandées et celles qui ont le plus d’interventions annuellement</a:t>
            </a:r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1036E7BB-3809-6F4D-89B6-EDB8E10C2933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5" name="Graphique 4" descr="Publicité">
            <a:extLst>
              <a:ext uri="{FF2B5EF4-FFF2-40B4-BE49-F238E27FC236}">
                <a16:creationId xmlns:a16="http://schemas.microsoft.com/office/drawing/2014/main" id="{EDE3F734-A98A-4444-A8DF-E93A46D565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8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4468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50FCB-CE1A-ED48-964B-095B1837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CA" dirty="0">
                <a:solidFill>
                  <a:schemeClr val="bg1"/>
                </a:solidFill>
              </a:rPr>
              <a:t>Boutons interactifs pour les piétons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C2152-9D82-C647-8E6B-177EEE96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FONCTIONNALITÉS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Permettre aux piétons de donner une note à un feu de circulation, selon leur </a:t>
            </a:r>
            <a:r>
              <a:rPr lang="fr-CA" b="1" dirty="0">
                <a:solidFill>
                  <a:schemeClr val="bg1"/>
                </a:solidFill>
              </a:rPr>
              <a:t>niveau de satisfaction </a:t>
            </a:r>
            <a:r>
              <a:rPr lang="fr-CA" dirty="0">
                <a:solidFill>
                  <a:schemeClr val="bg1"/>
                </a:solidFill>
              </a:rPr>
              <a:t>d’attente au feu. 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5796ADA-C5BD-3042-8247-7AE3C0E0DBB3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240804-3009-3E48-A3F8-CEA204EA7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31" t="20395" r="3098" b="25085"/>
          <a:stretch/>
        </p:blipFill>
        <p:spPr>
          <a:xfrm>
            <a:off x="3776868" y="4055165"/>
            <a:ext cx="4638261" cy="155050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6" name="Graphique 5" descr="Feux de circulation routière">
            <a:extLst>
              <a:ext uri="{FF2B5EF4-FFF2-40B4-BE49-F238E27FC236}">
                <a16:creationId xmlns:a16="http://schemas.microsoft.com/office/drawing/2014/main" id="{50EABC7B-827E-1B48-889C-2905480F3BF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22862" y="1238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2449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1">
            <a:extLst>
              <a:ext uri="{FF2B5EF4-FFF2-40B4-BE49-F238E27FC236}">
                <a16:creationId xmlns:a16="http://schemas.microsoft.com/office/drawing/2014/main" id="{035FE436-459C-A941-81C8-D15173D1E3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1" y="-993913"/>
            <a:ext cx="12186040" cy="7841718"/>
          </a:xfrm>
          <a:prstGeom prst="rect">
            <a:avLst/>
          </a:prstGeom>
        </p:spPr>
      </p:pic>
      <p:pic>
        <p:nvPicPr>
          <p:cNvPr id="4" name="Image 3" descr="Une image contenant jaune, périphérique&#10;&#10;Description générée automatiquement">
            <a:extLst>
              <a:ext uri="{FF2B5EF4-FFF2-40B4-BE49-F238E27FC236}">
                <a16:creationId xmlns:a16="http://schemas.microsoft.com/office/drawing/2014/main" id="{6B3A5062-B7F5-D249-BCE5-5FF51DEF97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4" t="6662" r="-86"/>
          <a:stretch/>
        </p:blipFill>
        <p:spPr>
          <a:xfrm>
            <a:off x="6969220" y="5388642"/>
            <a:ext cx="725336" cy="893907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F9E90797-86EC-9C47-80C7-94067A678A3C}"/>
              </a:ext>
            </a:extLst>
          </p:cNvPr>
          <p:cNvSpPr txBox="1"/>
          <p:nvPr/>
        </p:nvSpPr>
        <p:spPr>
          <a:xfrm rot="160397">
            <a:off x="6799320" y="685410"/>
            <a:ext cx="2151456" cy="1631216"/>
          </a:xfrm>
          <a:prstGeom prst="rect">
            <a:avLst/>
          </a:prstGeom>
          <a:solidFill>
            <a:srgbClr val="A4A5B3"/>
          </a:solidFill>
        </p:spPr>
        <p:txBody>
          <a:bodyPr wrap="square" rtlCol="0">
            <a:spAutoFit/>
          </a:bodyPr>
          <a:lstStyle/>
          <a:p>
            <a:pPr algn="ctr"/>
            <a:r>
              <a:rPr lang="fr-CA" sz="3000" b="1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NOTE-MOI</a:t>
            </a:r>
          </a:p>
          <a:p>
            <a:pPr algn="ctr"/>
            <a:endParaRPr lang="fr-CA" sz="3000" b="1" dirty="0">
              <a:solidFill>
                <a:schemeClr val="bg1"/>
              </a:solidFill>
              <a:latin typeface="Century Gothic" panose="020B0502020202020204" pitchFamily="34" charset="0"/>
              <a:cs typeface="Aharoni" panose="02010803020104030203" pitchFamily="2" charset="-79"/>
            </a:endParaRPr>
          </a:p>
          <a:p>
            <a:pPr algn="ctr"/>
            <a:r>
              <a:rPr lang="fr-CA" sz="2000" b="1" dirty="0">
                <a:solidFill>
                  <a:schemeClr val="bg1"/>
                </a:solidFill>
                <a:latin typeface="Century Gothic" panose="020B0502020202020204" pitchFamily="34" charset="0"/>
                <a:cs typeface="Aharoni" panose="02010803020104030203" pitchFamily="2" charset="-79"/>
              </a:rPr>
              <a:t>Temps d’attente</a:t>
            </a:r>
          </a:p>
        </p:txBody>
      </p:sp>
      <p:pic>
        <p:nvPicPr>
          <p:cNvPr id="14" name="Image 13" descr="Une image contenant jaune, périphérique&#10;&#10;Description générée automatiquement">
            <a:extLst>
              <a:ext uri="{FF2B5EF4-FFF2-40B4-BE49-F238E27FC236}">
                <a16:creationId xmlns:a16="http://schemas.microsoft.com/office/drawing/2014/main" id="{2A7C3186-71E8-B947-A1E7-25F4221A68F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74" t="6662" r="-86"/>
          <a:stretch/>
        </p:blipFill>
        <p:spPr>
          <a:xfrm>
            <a:off x="7721450" y="5503190"/>
            <a:ext cx="725336" cy="893907"/>
          </a:xfrm>
          <a:prstGeom prst="rect">
            <a:avLst/>
          </a:prstGeom>
        </p:spPr>
      </p:pic>
      <p:sp>
        <p:nvSpPr>
          <p:cNvPr id="19" name="Ellipse 18">
            <a:extLst>
              <a:ext uri="{FF2B5EF4-FFF2-40B4-BE49-F238E27FC236}">
                <a16:creationId xmlns:a16="http://schemas.microsoft.com/office/drawing/2014/main" id="{9A138A03-A771-7C40-BB47-FF4C40F9B60C}"/>
              </a:ext>
            </a:extLst>
          </p:cNvPr>
          <p:cNvSpPr>
            <a:spLocks noChangeAspect="1"/>
          </p:cNvSpPr>
          <p:nvPr/>
        </p:nvSpPr>
        <p:spPr>
          <a:xfrm>
            <a:off x="6995876" y="5491140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7" name="Graphique 6" descr="Visage neutre à remplissage uni">
            <a:extLst>
              <a:ext uri="{FF2B5EF4-FFF2-40B4-BE49-F238E27FC236}">
                <a16:creationId xmlns:a16="http://schemas.microsoft.com/office/drawing/2014/main" id="{289B4381-0EFF-3849-9303-D25E82040DCF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87672" y="5381340"/>
            <a:ext cx="684000" cy="831600"/>
          </a:xfrm>
          <a:prstGeom prst="rect">
            <a:avLst/>
          </a:prstGeom>
        </p:spPr>
      </p:pic>
      <p:sp>
        <p:nvSpPr>
          <p:cNvPr id="18" name="Ellipse 17">
            <a:extLst>
              <a:ext uri="{FF2B5EF4-FFF2-40B4-BE49-F238E27FC236}">
                <a16:creationId xmlns:a16="http://schemas.microsoft.com/office/drawing/2014/main" id="{30DA8B83-3988-9E46-AF32-4DA0828F2414}"/>
              </a:ext>
            </a:extLst>
          </p:cNvPr>
          <p:cNvSpPr>
            <a:spLocks noChangeAspect="1"/>
          </p:cNvSpPr>
          <p:nvPr/>
        </p:nvSpPr>
        <p:spPr>
          <a:xfrm>
            <a:off x="6264072" y="5392131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9" name="Graphique 8" descr="Visage souriant à remplissage uni">
            <a:extLst>
              <a:ext uri="{FF2B5EF4-FFF2-40B4-BE49-F238E27FC236}">
                <a16:creationId xmlns:a16="http://schemas.microsoft.com/office/drawing/2014/main" id="{4F9D6535-F30D-1C40-B15E-A33CC4135465}"/>
              </a:ext>
            </a:extLst>
          </p:cNvPr>
          <p:cNvPicPr>
            <a:picLocks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266655" y="5279226"/>
            <a:ext cx="684000" cy="831600"/>
          </a:xfrm>
          <a:prstGeom prst="rect">
            <a:avLst/>
          </a:prstGeom>
        </p:spPr>
      </p:pic>
      <p:sp>
        <p:nvSpPr>
          <p:cNvPr id="17" name="Ellipse 16">
            <a:extLst>
              <a:ext uri="{FF2B5EF4-FFF2-40B4-BE49-F238E27FC236}">
                <a16:creationId xmlns:a16="http://schemas.microsoft.com/office/drawing/2014/main" id="{A3050CF6-A514-1B49-AFF5-7A645B2CA838}"/>
              </a:ext>
            </a:extLst>
          </p:cNvPr>
          <p:cNvSpPr>
            <a:spLocks noChangeAspect="1"/>
          </p:cNvSpPr>
          <p:nvPr/>
        </p:nvSpPr>
        <p:spPr>
          <a:xfrm>
            <a:off x="7748556" y="5609875"/>
            <a:ext cx="612000" cy="612000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/>
          </a:p>
        </p:txBody>
      </p:sp>
      <p:pic>
        <p:nvPicPr>
          <p:cNvPr id="16" name="Graphique 15" descr="Visage triste à remplissage uni">
            <a:extLst>
              <a:ext uri="{FF2B5EF4-FFF2-40B4-BE49-F238E27FC236}">
                <a16:creationId xmlns:a16="http://schemas.microsoft.com/office/drawing/2014/main" id="{A9421D05-5930-5141-B785-89880051296A}"/>
              </a:ext>
            </a:extLst>
          </p:cNvPr>
          <p:cNvPicPr>
            <a:picLocks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742118" y="5502570"/>
            <a:ext cx="684000" cy="828000"/>
          </a:xfrm>
          <a:prstGeom prst="rect">
            <a:avLst/>
          </a:prstGeom>
        </p:spPr>
      </p:pic>
      <p:sp>
        <p:nvSpPr>
          <p:cNvPr id="20" name="ZoneTexte 19">
            <a:extLst>
              <a:ext uri="{FF2B5EF4-FFF2-40B4-BE49-F238E27FC236}">
                <a16:creationId xmlns:a16="http://schemas.microsoft.com/office/drawing/2014/main" id="{4A87BC65-023D-F744-A1DD-685A402F33A7}"/>
              </a:ext>
            </a:extLst>
          </p:cNvPr>
          <p:cNvSpPr txBox="1"/>
          <p:nvPr/>
        </p:nvSpPr>
        <p:spPr>
          <a:xfrm>
            <a:off x="826296" y="5388642"/>
            <a:ext cx="41058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CA" sz="4000" dirty="0">
                <a:solidFill>
                  <a:schemeClr val="bg1"/>
                </a:solidFill>
              </a:rPr>
              <a:t>Boutons interactifs</a:t>
            </a:r>
          </a:p>
        </p:txBody>
      </p: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0629BB0F-C8F4-1E47-9871-1FBAFE1F92B9}"/>
              </a:ext>
            </a:extLst>
          </p:cNvPr>
          <p:cNvCxnSpPr/>
          <p:nvPr/>
        </p:nvCxnSpPr>
        <p:spPr>
          <a:xfrm flipV="1">
            <a:off x="4932160" y="5698131"/>
            <a:ext cx="849662" cy="8307"/>
          </a:xfrm>
          <a:prstGeom prst="straightConnector1">
            <a:avLst/>
          </a:prstGeom>
          <a:ln w="38100"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889851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5B50FCB-CE1A-ED48-964B-095B1837A6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r"/>
            <a:r>
              <a:rPr lang="fr-CA" dirty="0">
                <a:solidFill>
                  <a:schemeClr val="bg1"/>
                </a:solidFill>
              </a:rPr>
              <a:t>Boutons interactifs pour les piétons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132C2152-9D82-C647-8E6B-177EEE96E0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AVANTAGES : 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Connaitre l’opinion des piétons sur le temps d’attente aux feux de circulation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Cibler les feux et les instants les plus problématiques pour mieux intervenir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CA" dirty="0">
                <a:solidFill>
                  <a:schemeClr val="bg1"/>
                </a:solidFill>
              </a:rPr>
              <a:t>Rendre les feux plus attractifs </a:t>
            </a:r>
          </a:p>
          <a:p>
            <a:pPr marL="0" indent="0">
              <a:buNone/>
            </a:pPr>
            <a:r>
              <a:rPr lang="fr-CA" u="sng" dirty="0">
                <a:solidFill>
                  <a:schemeClr val="bg1"/>
                </a:solidFill>
              </a:rPr>
              <a:t>INCONVÉNIENTS :</a:t>
            </a:r>
          </a:p>
          <a:p>
            <a:r>
              <a:rPr lang="fr-CA" dirty="0">
                <a:solidFill>
                  <a:schemeClr val="bg1"/>
                </a:solidFill>
              </a:rPr>
              <a:t>Utilisation des boutons non justifiée</a:t>
            </a:r>
          </a:p>
          <a:p>
            <a:r>
              <a:rPr lang="fr-CA" dirty="0">
                <a:solidFill>
                  <a:schemeClr val="bg1"/>
                </a:solidFill>
              </a:rPr>
              <a:t>Piétons toujours mécontents</a:t>
            </a:r>
          </a:p>
        </p:txBody>
      </p:sp>
      <p:sp>
        <p:nvSpPr>
          <p:cNvPr id="5" name="Ellipse 4">
            <a:extLst>
              <a:ext uri="{FF2B5EF4-FFF2-40B4-BE49-F238E27FC236}">
                <a16:creationId xmlns:a16="http://schemas.microsoft.com/office/drawing/2014/main" id="{85796ADA-C5BD-3042-8247-7AE3C0E0DBB3}"/>
              </a:ext>
            </a:extLst>
          </p:cNvPr>
          <p:cNvSpPr/>
          <p:nvPr/>
        </p:nvSpPr>
        <p:spPr>
          <a:xfrm>
            <a:off x="1295401" y="1130482"/>
            <a:ext cx="1046922" cy="1007165"/>
          </a:xfrm>
          <a:prstGeom prst="ellipse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CA" sz="4800" dirty="0">
              <a:solidFill>
                <a:schemeClr val="bg1"/>
              </a:solidFill>
            </a:endParaRPr>
          </a:p>
        </p:txBody>
      </p:sp>
      <p:pic>
        <p:nvPicPr>
          <p:cNvPr id="6" name="Graphique 5" descr="Feux de circulation routière">
            <a:extLst>
              <a:ext uri="{FF2B5EF4-FFF2-40B4-BE49-F238E27FC236}">
                <a16:creationId xmlns:a16="http://schemas.microsoft.com/office/drawing/2014/main" id="{50EABC7B-827E-1B48-889C-2905480F3B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422862" y="1238064"/>
            <a:ext cx="792000" cy="79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449164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ganique">
  <a:themeElements>
    <a:clrScheme name="Organique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D9B247"/>
      </a:accent1>
      <a:accent2>
        <a:srgbClr val="CC702D"/>
      </a:accent2>
      <a:accent3>
        <a:srgbClr val="B53A31"/>
      </a:accent3>
      <a:accent4>
        <a:srgbClr val="815F56"/>
      </a:accent4>
      <a:accent5>
        <a:srgbClr val="AE9E7C"/>
      </a:accent5>
      <a:accent6>
        <a:srgbClr val="7B8865"/>
      </a:accent6>
      <a:hlink>
        <a:srgbClr val="BB7826"/>
      </a:hlink>
      <a:folHlink>
        <a:srgbClr val="CF9C5F"/>
      </a:folHlink>
    </a:clrScheme>
    <a:fontScheme name="Organique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Organiqu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E4E49EB0-FB00-41F5-9359-4843D783A23D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1c2eb7a32e66fb6e4260f3771546a5e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04e1f6479c48b08974ba73b5ca973489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4034C041-4F38-4D3B-BCD3-9D1BB3E86D26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FC152F07-FACF-4E16-BD00-F64E5E54083E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AFD1D95C-40AA-4658-872B-B36D46D95216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{EB77899B-4A73-D148-B56C-8AC24AB0239E}tf10001064</Template>
  <TotalTime>0</TotalTime>
  <Words>415</Words>
  <Application>Microsoft Macintosh PowerPoint</Application>
  <PresentationFormat>Grand écran</PresentationFormat>
  <Paragraphs>62</Paragraphs>
  <Slides>17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1" baseType="lpstr">
      <vt:lpstr>Arial</vt:lpstr>
      <vt:lpstr>Century Gothic</vt:lpstr>
      <vt:lpstr>Garamond</vt:lpstr>
      <vt:lpstr>Organique</vt:lpstr>
      <vt:lpstr> Gestionnaire artériel –   Rendre accessible aux usagers les informations des interventions en temps réel</vt:lpstr>
      <vt:lpstr>Élaboration des solutions</vt:lpstr>
      <vt:lpstr>SOLUTIONS</vt:lpstr>
      <vt:lpstr>Panneaux à messages variables</vt:lpstr>
      <vt:lpstr>Présentation PowerPoint</vt:lpstr>
      <vt:lpstr>Panneaux à messages variables</vt:lpstr>
      <vt:lpstr>Boutons interactifs pour les piétons</vt:lpstr>
      <vt:lpstr>Présentation PowerPoint</vt:lpstr>
      <vt:lpstr>Boutons interactifs pour les piétons</vt:lpstr>
      <vt:lpstr>Application multiplateforme</vt:lpstr>
      <vt:lpstr>Outils disponibles</vt:lpstr>
      <vt:lpstr>Géolocalisation en temps réel des interventions sur le réseau</vt:lpstr>
      <vt:lpstr>Notification adaptée à la position de l’usager</vt:lpstr>
      <vt:lpstr>Évaluation rapide du temps d’attente au feu de l’usager</vt:lpstr>
      <vt:lpstr>Formulaire de plainte détaillé</vt:lpstr>
      <vt:lpstr>Organisation de la base de données</vt:lpstr>
      <vt:lpstr>MERCI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Catherine Toulouse</dc:creator>
  <cp:lastModifiedBy/>
  <cp:revision>1</cp:revision>
  <dcterms:created xsi:type="dcterms:W3CDTF">2019-04-09T03:15:57Z</dcterms:created>
  <dcterms:modified xsi:type="dcterms:W3CDTF">2019-04-09T12:48:53Z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